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1" r:id="rId1"/>
    <p:sldMasterId id="2147483672" r:id="rId2"/>
    <p:sldMasterId id="2147483843" r:id="rId3"/>
  </p:sldMasterIdLst>
  <p:sldIdLst>
    <p:sldId id="256" r:id="rId4"/>
    <p:sldId id="257" r:id="rId5"/>
    <p:sldId id="258" r:id="rId6"/>
    <p:sldId id="272" r:id="rId7"/>
    <p:sldId id="259" r:id="rId8"/>
    <p:sldId id="260" r:id="rId9"/>
    <p:sldId id="273" r:id="rId10"/>
    <p:sldId id="274" r:id="rId11"/>
    <p:sldId id="275" r:id="rId12"/>
    <p:sldId id="267" r:id="rId13"/>
    <p:sldId id="271" r:id="rId14"/>
    <p:sldId id="276" r:id="rId15"/>
    <p:sldId id="262" r:id="rId16"/>
    <p:sldId id="263" r:id="rId17"/>
    <p:sldId id="264" r:id="rId18"/>
    <p:sldId id="265" r:id="rId19"/>
    <p:sldId id="266" r:id="rId20"/>
    <p:sldId id="269" r:id="rId21"/>
    <p:sldId id="268" r:id="rId22"/>
  </p:sldIdLst>
  <p:sldSz cx="18288000" cy="10287000"/>
  <p:notesSz cx="6858000" cy="9144000"/>
  <p:embeddedFontLst>
    <p:embeddedFont>
      <p:font typeface="Poppins Bold" pitchFamily="2" charset="77"/>
      <p:regular r:id="rId23"/>
      <p:bold r:id="rId24"/>
    </p:embeddedFont>
    <p:embeddedFont>
      <p:font typeface="Poppins Ultra-Bold" pitchFamily="2" charset="7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EED3A6-9115-C2B2-CC1A-51CE0EBC0558}" v="22" dt="2025-02-11T20:41:58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8" d="100"/>
          <a:sy n="78" d="100"/>
        </p:scale>
        <p:origin x="80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222" spc="-89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267" cap="all" spc="356" baseline="0">
                <a:solidFill>
                  <a:schemeClr val="tx2"/>
                </a:solidFill>
                <a:latin typeface="+mj-lt"/>
              </a:defRPr>
            </a:lvl1pPr>
            <a:lvl2pPr marL="812810" indent="0" algn="ctr">
              <a:buNone/>
              <a:defRPr sz="4267"/>
            </a:lvl2pPr>
            <a:lvl3pPr marL="1625620" indent="0" algn="ctr">
              <a:buNone/>
              <a:defRPr sz="4267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9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0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80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33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5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7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6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6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2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39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6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6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46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04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80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33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57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7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6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62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2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3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4222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267" cap="all" spc="356" baseline="0">
                <a:solidFill>
                  <a:schemeClr val="tx2"/>
                </a:solidFill>
                <a:latin typeface="+mj-lt"/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78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0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6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46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0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556" b="0" cap="all" baseline="0">
                <a:solidFill>
                  <a:schemeClr val="tx2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556" b="0" cap="all" baseline="0">
                <a:solidFill>
                  <a:schemeClr val="tx2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7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6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6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5689">
                <a:solidFill>
                  <a:schemeClr val="bg1"/>
                </a:solidFill>
              </a:defRPr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067"/>
              </a:spcAft>
              <a:buNone/>
              <a:defRPr sz="2667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8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7978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1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7978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B86FE573-B3CC-444A-AFB0-C0193B03E580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E770D1A-4922-44CE-AA4E-45532BBAC8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1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8E8-EF84-5558-6772-0C1B2A265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b="1" baseline="0">
                <a:latin typeface="Poppins Ultra-Bold"/>
              </a:rPr>
              <a:t>Impact of Coal-to-Natural Gas Conversion of Power Plants on Property Values</a:t>
            </a:r>
            <a:r>
              <a:rPr lang="en-US" sz="7200">
                <a:latin typeface="Poppins Ultra-Bold"/>
                <a:ea typeface="Poppins Ultra-Bold"/>
                <a:cs typeface="Poppins Ultra-Bold"/>
              </a:rPr>
              <a:t>​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77868-6169-FF2D-793A-D8D9215D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73661" cy="259265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/>
              <a:ea typeface="Calibri"/>
              <a:cs typeface="Poppins"/>
            </a:endParaRPr>
          </a:p>
          <a:p>
            <a:pPr algn="ctr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/>
                <a:ea typeface="Calibri"/>
                <a:cs typeface="Poppins"/>
              </a:rPr>
              <a:t>Erdal Asker, Heather Bono, Hilde Patron, &amp; Joey Smith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algn="ctr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/>
                <a:ea typeface="Calibri"/>
                <a:cs typeface="Poppins"/>
              </a:rPr>
              <a:t>University of West Georgia</a:t>
            </a:r>
          </a:p>
          <a:p>
            <a:pPr algn="ctr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Calibri"/>
              <a:ea typeface="Calibri"/>
              <a:cs typeface="Poppins"/>
            </a:endParaRPr>
          </a:p>
          <a:p>
            <a:pPr algn="ctr">
              <a:lnSpc>
                <a:spcPts val="25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latin typeface="Calibri"/>
                <a:ea typeface="Calibri"/>
                <a:cs typeface="Poppins Bold"/>
              </a:rPr>
              <a:t>ACADEMY OF ECONOMICS AND FINANCE ANNUAL MEETING 2025</a:t>
            </a:r>
            <a:endParaRPr lang="en-US" sz="2000">
              <a:latin typeface="Calibri"/>
              <a:ea typeface="Calibri"/>
              <a:cs typeface="Poppins Bold"/>
            </a:endParaRPr>
          </a:p>
          <a:p>
            <a:pPr algn="ctr">
              <a:lnSpc>
                <a:spcPts val="25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latin typeface="Calibri"/>
                <a:ea typeface="Calibri"/>
                <a:cs typeface="Poppins Bold"/>
              </a:rPr>
              <a:t>PENSACOLA BEACH, FL</a:t>
            </a:r>
            <a:endParaRPr lang="en-US" sz="20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5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0E09-7FFD-7398-749F-0243E7B2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9BE4-B5E3-99DB-913B-36EB8746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>
                <a:latin typeface="Poppins Bold"/>
                <a:cs typeface="Poppins Bold"/>
              </a:rPr>
              <a:t>Price Per Square Foot in 2020 dollars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F24AB-EF9B-ED08-A342-6E3AF9082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3579431"/>
            <a:ext cx="15087600" cy="4413380"/>
          </a:xfrm>
        </p:spPr>
      </p:pic>
    </p:spTree>
    <p:extLst>
      <p:ext uri="{BB962C8B-B14F-4D97-AF65-F5344CB8AC3E}">
        <p14:creationId xmlns:p14="http://schemas.microsoft.com/office/powerpoint/2010/main" val="356769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747F8-7009-605D-4E94-DF467E4E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E2BC-49D3-8224-9C62-C2A0207B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>
                <a:latin typeface="Poppins Bold"/>
                <a:cs typeface="Poppins Bold"/>
              </a:rPr>
              <a:t>Average Sales Price in 2020 dollars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44F1F1-0D4C-0D13-C647-5520473E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3587006"/>
            <a:ext cx="15087600" cy="4398230"/>
          </a:xfrm>
        </p:spPr>
      </p:pic>
    </p:spTree>
    <p:extLst>
      <p:ext uri="{BB962C8B-B14F-4D97-AF65-F5344CB8AC3E}">
        <p14:creationId xmlns:p14="http://schemas.microsoft.com/office/powerpoint/2010/main" val="41364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E8A0-B1C3-7980-E179-D6D7486D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E194-BB74-449B-5809-CC375F72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latin typeface="Poppins Bold"/>
                <a:cs typeface="Poppins Bold"/>
              </a:rPr>
              <a:t>Summary Statistics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8D71F8-5A2D-DF51-6C01-D3525AD44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2626" y="2772139"/>
            <a:ext cx="10461170" cy="6456588"/>
          </a:xfrm>
        </p:spPr>
      </p:pic>
    </p:spTree>
    <p:extLst>
      <p:ext uri="{BB962C8B-B14F-4D97-AF65-F5344CB8AC3E}">
        <p14:creationId xmlns:p14="http://schemas.microsoft.com/office/powerpoint/2010/main" val="360200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ABAF4-ACF8-ECA8-1206-04F7FD323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C282-210C-9FC8-ACAD-2D500A43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Methodology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6FFA4C-CBA1-EA64-2BDE-9674C4592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620" y="2830613"/>
            <a:ext cx="13943095" cy="6031330"/>
          </a:xfrm>
        </p:spPr>
      </p:pic>
    </p:spTree>
    <p:extLst>
      <p:ext uri="{BB962C8B-B14F-4D97-AF65-F5344CB8AC3E}">
        <p14:creationId xmlns:p14="http://schemas.microsoft.com/office/powerpoint/2010/main" val="99714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033E-65E0-D53A-7668-3CA4D47F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9241-7519-8570-22AC-4A1F796E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Results: Price per square foot- all</a:t>
            </a:r>
            <a:br>
              <a:rPr lang="en-US" sz="7200">
                <a:latin typeface="Poppins Bold"/>
                <a:cs typeface="Poppins Bold"/>
              </a:rPr>
            </a:b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BABED7-4E3B-2338-D718-0A4ED23B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018" y="2726341"/>
            <a:ext cx="14176207" cy="6104520"/>
          </a:xfrm>
        </p:spPr>
      </p:pic>
    </p:spTree>
    <p:extLst>
      <p:ext uri="{BB962C8B-B14F-4D97-AF65-F5344CB8AC3E}">
        <p14:creationId xmlns:p14="http://schemas.microsoft.com/office/powerpoint/2010/main" val="102640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4322-81AC-6F0C-929F-3B0C2E23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397A-AD0D-1A9A-6D3D-291FA015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Results: Price per square foot- within 10-mile parameter</a:t>
            </a:r>
            <a:br>
              <a:rPr lang="en-US" sz="7200">
                <a:latin typeface="Poppins Bold"/>
                <a:cs typeface="Poppins Bold"/>
              </a:rPr>
            </a:b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D1BAEB-833C-2D4C-C7B9-E4D3AC086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813" y="2842143"/>
            <a:ext cx="14847971" cy="6233862"/>
          </a:xfrm>
        </p:spPr>
      </p:pic>
    </p:spTree>
    <p:extLst>
      <p:ext uri="{BB962C8B-B14F-4D97-AF65-F5344CB8AC3E}">
        <p14:creationId xmlns:p14="http://schemas.microsoft.com/office/powerpoint/2010/main" val="420246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0078-075B-608C-468A-D4CCAAB2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621E-99D2-C9B0-8E1C-8E153066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Results: House Price - all</a:t>
            </a:r>
            <a:br>
              <a:rPr lang="en-US" sz="7200">
                <a:latin typeface="Poppins Bold"/>
                <a:cs typeface="Poppins Bold"/>
              </a:rPr>
            </a:b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2DC53-B13E-F4F7-D023-12DC66C9E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303" y="3017605"/>
            <a:ext cx="15231477" cy="5747585"/>
          </a:xfrm>
        </p:spPr>
      </p:pic>
    </p:spTree>
    <p:extLst>
      <p:ext uri="{BB962C8B-B14F-4D97-AF65-F5344CB8AC3E}">
        <p14:creationId xmlns:p14="http://schemas.microsoft.com/office/powerpoint/2010/main" val="3476986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2BC22-ACD6-9A51-7A8E-D88E7FE0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21B-EE78-A0CA-BF46-734FC270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Results: House Price – within </a:t>
            </a:r>
            <a:br>
              <a:rPr lang="en-US" sz="7200">
                <a:latin typeface="Poppins Bold"/>
                <a:cs typeface="Poppins Bold"/>
              </a:rPr>
            </a:br>
            <a:r>
              <a:rPr lang="en-US" sz="7200">
                <a:latin typeface="Poppins Bold"/>
                <a:cs typeface="Poppins Bold"/>
              </a:rPr>
              <a:t>10-mile parameter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C5E96-EBCF-5EBD-3816-2895FF0D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182" y="3007328"/>
            <a:ext cx="14907627" cy="5662862"/>
          </a:xfrm>
        </p:spPr>
      </p:pic>
    </p:spTree>
    <p:extLst>
      <p:ext uri="{BB962C8B-B14F-4D97-AF65-F5344CB8AC3E}">
        <p14:creationId xmlns:p14="http://schemas.microsoft.com/office/powerpoint/2010/main" val="213317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1864-7C5B-283C-99BB-D13A8ECEE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AFC0-1251-EE3A-A7C7-6E3EDB84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latin typeface="Poppins Bold"/>
                <a:cs typeface="Poppins Bold"/>
              </a:rPr>
              <a:t>Next Steps...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FAE6D-6B33-C2EA-B40E-2A1913F9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Conduct a difference-in-difference approach that use records of residential property transactions of homes with pollution exposure and proximity to the fuel-switching plant before and after the switch along with the use of homes near a coal-fired plant that has not made this conversion.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Evaluate the impact of switching from coal to natural gas on: 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3400" dirty="0">
                <a:ea typeface="Calibri" panose="020F0502020204030204"/>
                <a:cs typeface="Calibri" panose="020F0502020204030204"/>
              </a:rPr>
              <a:t>land values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3400" dirty="0">
                <a:ea typeface="Calibri" panose="020F0502020204030204"/>
                <a:cs typeface="Calibri" panose="020F0502020204030204"/>
              </a:rPr>
              <a:t>building permits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3400" dirty="0">
                <a:ea typeface="Calibri" panose="020F0502020204030204"/>
                <a:cs typeface="Calibri" panose="020F0502020204030204"/>
              </a:rPr>
              <a:t>type of construction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3400" dirty="0">
                <a:ea typeface="Calibri" panose="020F0502020204030204"/>
                <a:cs typeface="Calibri" panose="020F0502020204030204"/>
              </a:rPr>
              <a:t>demographic composition</a:t>
            </a:r>
          </a:p>
        </p:txBody>
      </p:sp>
    </p:spTree>
    <p:extLst>
      <p:ext uri="{BB962C8B-B14F-4D97-AF65-F5344CB8AC3E}">
        <p14:creationId xmlns:p14="http://schemas.microsoft.com/office/powerpoint/2010/main" val="183630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66E12-61B1-3C4B-3492-2C267402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BA9D-4600-6B2E-FB0F-39D49E39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Questions??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29C7-AD29-FF2F-03AA-F97BE4D5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endParaRPr lang="en-US" sz="3600">
              <a:ea typeface="Calibri"/>
              <a:cs typeface="Calibri"/>
            </a:endParaRPr>
          </a:p>
          <a:p>
            <a:pPr algn="ctr"/>
            <a:endParaRPr lang="en-US" sz="3600">
              <a:ea typeface="Calibri"/>
              <a:cs typeface="Calibri"/>
            </a:endParaRPr>
          </a:p>
          <a:p>
            <a:pPr algn="ctr"/>
            <a:endParaRPr lang="en-US" sz="3600">
              <a:ea typeface="Calibri"/>
              <a:cs typeface="Calibri"/>
            </a:endParaRPr>
          </a:p>
          <a:p>
            <a:pPr algn="ctr"/>
            <a:r>
              <a:rPr lang="en-US" sz="7200" b="1">
                <a:ea typeface="Calibri"/>
                <a:cs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8600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E99D-2471-8496-444C-55C52E3F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2ABD-1C9E-53D1-09FE-65BFAE8A7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2768601"/>
            <a:ext cx="15087600" cy="6711816"/>
          </a:xfrm>
        </p:spPr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F0502020204030204" pitchFamily="34" charset="0"/>
              <a:buChar char="•"/>
            </a:pPr>
            <a:r>
              <a:rPr lang="en-US" sz="3600">
                <a:latin typeface="Calibri"/>
                <a:ea typeface="Calibri"/>
                <a:cs typeface="Calibri"/>
              </a:rPr>
              <a:t>Power plants are increasingly transitioning from coal to natural gas due to environmental, economic, and regulatory pressures. </a:t>
            </a:r>
          </a:p>
          <a:p>
            <a:pPr marL="571500" indent="-571500">
              <a:buFont typeface="Arial" panose="020F0502020204030204" pitchFamily="34" charset="0"/>
              <a:buChar char="•"/>
            </a:pPr>
            <a:r>
              <a:rPr lang="en-US" sz="3600">
                <a:latin typeface="Calibri"/>
                <a:ea typeface="Calibri"/>
                <a:cs typeface="Calibri"/>
              </a:rPr>
              <a:t>Natural gas burns cleaner, emitting fewer greenhouse gases and pollutants, which helps mitigate climate change and improve air quality. </a:t>
            </a:r>
          </a:p>
          <a:p>
            <a:pPr marL="571500" indent="-571500">
              <a:buFont typeface="Arial" panose="020F0502020204030204" pitchFamily="34" charset="0"/>
              <a:buChar char="•"/>
            </a:pPr>
            <a:r>
              <a:rPr lang="en-US" sz="3600">
                <a:latin typeface="Calibri"/>
                <a:ea typeface="Calibri"/>
                <a:cs typeface="Calibri"/>
              </a:rPr>
              <a:t>It is also more cost-effective and efficient, offering better flexibility for meeting electricity demand. </a:t>
            </a:r>
          </a:p>
          <a:p>
            <a:pPr marL="571500" indent="-571500">
              <a:buFont typeface="Arial" panose="020F0502020204030204" pitchFamily="34" charset="0"/>
              <a:buChar char="•"/>
            </a:pPr>
            <a:r>
              <a:rPr lang="en-US" sz="3600">
                <a:latin typeface="Calibri"/>
                <a:ea typeface="Calibri"/>
                <a:cs typeface="Calibri"/>
              </a:rPr>
              <a:t>As stricter environmental regulations are enforced and domestic natural gas supplies grow, this shift is becoming a more sustainable and secure energy option for power generation.</a:t>
            </a:r>
            <a:endParaRPr lang="en-US" sz="3600">
              <a:ea typeface="Calibri"/>
              <a:cs typeface="Calibri"/>
            </a:endParaRPr>
          </a:p>
          <a:p>
            <a:pPr marL="457200" indent="-457200">
              <a:buFont typeface="Arial" panose="020F0502020204030204" pitchFamily="34" charset="0"/>
              <a:buChar char="•"/>
            </a:pPr>
            <a:r>
              <a:rPr lang="en-US" sz="3600">
                <a:latin typeface="Calibri"/>
                <a:ea typeface="Calibri"/>
                <a:cs typeface="Calibri"/>
              </a:rPr>
              <a:t>We investigate how shifting from coal to natural gas influences regional economies, focusing on its effects on local housing markets.</a:t>
            </a:r>
          </a:p>
        </p:txBody>
      </p:sp>
    </p:spTree>
    <p:extLst>
      <p:ext uri="{BB962C8B-B14F-4D97-AF65-F5344CB8AC3E}">
        <p14:creationId xmlns:p14="http://schemas.microsoft.com/office/powerpoint/2010/main" val="419490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1932-02C6-C8A7-2FCD-03DBE7A04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AB6F-4248-7EDF-1BA2-AC2DC198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Plant Yates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Content Placeholder 3" descr="header">
            <a:extLst>
              <a:ext uri="{FF2B5EF4-FFF2-40B4-BE49-F238E27FC236}">
                <a16:creationId xmlns:a16="http://schemas.microsoft.com/office/drawing/2014/main" id="{5E6B816D-BA60-5188-7BF9-D1AAB289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274" t="553" r="-52"/>
          <a:stretch/>
        </p:blipFill>
        <p:spPr>
          <a:xfrm>
            <a:off x="1795325" y="3282915"/>
            <a:ext cx="14779689" cy="434447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DC8F3-F774-1B8A-C644-7FBC979A02FA}"/>
              </a:ext>
            </a:extLst>
          </p:cNvPr>
          <p:cNvSpPr txBox="1">
            <a:spLocks/>
          </p:cNvSpPr>
          <p:nvPr/>
        </p:nvSpPr>
        <p:spPr>
          <a:xfrm>
            <a:off x="1781275" y="7903818"/>
            <a:ext cx="14777438" cy="15293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indent="-91440" algn="l" defTabSz="6858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18288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-18288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18288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-22860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-22860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22860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-228600"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Plant Yates began commercial operation in 1950 in Coweta County, Georgia, and five of the seven coal-fired units were retired in 2015. The two remaining units, capable of producing 700 MW of electricity, were converted to natural gas.</a:t>
            </a:r>
          </a:p>
        </p:txBody>
      </p:sp>
    </p:spTree>
    <p:extLst>
      <p:ext uri="{BB962C8B-B14F-4D97-AF65-F5344CB8AC3E}">
        <p14:creationId xmlns:p14="http://schemas.microsoft.com/office/powerpoint/2010/main" val="172294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AE683-3E2A-CF08-95CE-98A8EACC1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2ED6-7D31-C957-DE1E-C88C86D5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latin typeface="Poppins Bold"/>
                <a:cs typeface="Poppins Bold"/>
              </a:rPr>
              <a:t>The Conversion to Natural Gas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AF78E-42DE-8E45-BB8F-0FF09BF3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75" y="2183189"/>
            <a:ext cx="18288000" cy="74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D8FE2-ED1D-FD3C-8C68-1C4A7658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DF96-A9C7-02A2-8BB9-090B3FC0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Literature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2A83-DB59-41D2-5E92-A7AB2517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2768601"/>
            <a:ext cx="15087600" cy="6425332"/>
          </a:xfrm>
        </p:spPr>
        <p:txBody>
          <a:bodyPr vert="horz" lIns="0" tIns="45720" rIns="0" bIns="45720" rtlCol="0" anchor="t">
            <a:normAutofit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F050202020403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Davis (2011)</a:t>
            </a:r>
          </a:p>
          <a:p>
            <a:pPr marL="1143000" lvl="1" indent="-457200">
              <a:buFont typeface="Courier New" panose="020F0502020204030204" pitchFamily="34" charset="0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Apartments located within 2 miles of power plants have 3%-7% lower prices than comparable houses</a:t>
            </a:r>
          </a:p>
          <a:p>
            <a:pPr marL="457200" indent="-457200">
              <a:buFont typeface="Arial" panose="020F050202020403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Mei, Gao, Zhang, and Yang (2021)</a:t>
            </a:r>
            <a:endParaRPr lang="en-US" dirty="0"/>
          </a:p>
          <a:p>
            <a:pPr marL="1143000" lvl="1">
              <a:buFont typeface="Courier New" panose="020F050202020403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Coal-to-gas conversion leads to a positive price premium of 11% for nearby properties</a:t>
            </a:r>
          </a:p>
          <a:p>
            <a:pPr marL="457200" indent="-182880">
              <a:buFont typeface="Arial" panose="020F050202020403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Fraenkel, </a:t>
            </a:r>
            <a:r>
              <a:rPr lang="en-US" dirty="0" err="1">
                <a:latin typeface="Calibri"/>
                <a:ea typeface="Calibri"/>
                <a:cs typeface="Calibri"/>
              </a:rPr>
              <a:t>Zivin</a:t>
            </a:r>
            <a:r>
              <a:rPr lang="en-US" dirty="0">
                <a:latin typeface="Calibri"/>
                <a:ea typeface="Calibri"/>
                <a:cs typeface="Calibri"/>
              </a:rPr>
              <a:t>, and Krumholz (2024)</a:t>
            </a:r>
          </a:p>
          <a:p>
            <a:pPr marL="1143000" lvl="1">
              <a:buFont typeface="Courier New" panose="020F0502020204030204" pitchFamily="34" charset="0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Coal-to-gas conversion results in housing value increases by approximately 3% for those close to the plant, whereas those farther away appreciate at as statistically insignificant 0.3%.</a:t>
            </a:r>
          </a:p>
          <a:p>
            <a:pPr marL="457200" indent="-182880">
              <a:buFont typeface="Arial" panose="020F050202020403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Rivera and Loveridge (2022)</a:t>
            </a:r>
          </a:p>
          <a:p>
            <a:pPr marL="1143000" lvl="1">
              <a:buFont typeface="Courier New" panose="020F0502020204030204" pitchFamily="34" charset="0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The shutdown of coal-fired generators increased property values by roughly 12%–20% within 1 mile of distance from fuel-switching stations.</a:t>
            </a:r>
          </a:p>
          <a:p>
            <a:pPr marL="457200" indent="-182880">
              <a:buFont typeface="Arial" panose="020F050202020403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Farah, </a:t>
            </a:r>
            <a:r>
              <a:rPr lang="en-US" dirty="0" err="1">
                <a:latin typeface="Calibri"/>
                <a:ea typeface="Calibri"/>
                <a:cs typeface="Calibri"/>
              </a:rPr>
              <a:t>Boslett</a:t>
            </a:r>
            <a:r>
              <a:rPr lang="en-US" dirty="0">
                <a:latin typeface="Calibri"/>
                <a:ea typeface="Calibri"/>
                <a:cs typeface="Calibri"/>
              </a:rPr>
              <a:t>, and Hill (2019)</a:t>
            </a:r>
          </a:p>
          <a:p>
            <a:pPr marL="1143000" lvl="1">
              <a:buFont typeface="Courier New" panose="020F0502020204030204" pitchFamily="34" charset="0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Coal-fired power plant closure increases the prices of downwind properties within 2 miles by about 9%-26% and that a 1% year-over-year coal use decrease in a dual-fired plant raises the prices of downwind properties within 10 miles by 0.15%-1.3%.</a:t>
            </a:r>
          </a:p>
        </p:txBody>
      </p:sp>
    </p:spTree>
    <p:extLst>
      <p:ext uri="{BB962C8B-B14F-4D97-AF65-F5344CB8AC3E}">
        <p14:creationId xmlns:p14="http://schemas.microsoft.com/office/powerpoint/2010/main" val="26993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4CF8-7E84-147F-BDD2-CF258CA0B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A194-C1AE-D5C5-33A4-AF68C817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>
                <a:latin typeface="Poppins Bold"/>
                <a:cs typeface="Poppins Bold"/>
              </a:rPr>
              <a:t>Data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2FD6-E8AA-0A57-B038-0A92EEA8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2768601"/>
            <a:ext cx="15087600" cy="6411393"/>
          </a:xfrm>
        </p:spPr>
        <p:txBody>
          <a:bodyPr vert="horz" lIns="0" tIns="45720" rIns="0" bIns="45720" rtlCol="0" anchor="t">
            <a:normAutofit fontScale="92500" lnSpcReduction="10000"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4000" err="1">
                <a:latin typeface="Calibri"/>
                <a:ea typeface="Calibri"/>
                <a:cs typeface="Calibri"/>
              </a:rPr>
              <a:t>Qpublic</a:t>
            </a:r>
            <a:r>
              <a:rPr lang="en-US" sz="4000">
                <a:latin typeface="Calibri"/>
                <a:ea typeface="Calibri"/>
                <a:cs typeface="Calibri"/>
              </a:rPr>
              <a:t> and the Carroll and Coweta County Tax Assessors Data</a:t>
            </a:r>
            <a:endParaRPr lang="en-US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Census Tract Data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Years 2010-2020</a:t>
            </a:r>
            <a:endParaRPr lang="en-US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Includes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Address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Year built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Sale Date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Sale Price</a:t>
            </a:r>
          </a:p>
          <a:p>
            <a:pPr lvl="1" indent="-182880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Acres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Square footage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4000">
                <a:latin typeface="Calibri"/>
                <a:ea typeface="Calibri"/>
                <a:cs typeface="Calibri"/>
              </a:rPr>
              <a:t>Distance to Atlanta and nearest major city calculated using </a:t>
            </a:r>
            <a:r>
              <a:rPr lang="en-US" sz="4000" err="1">
                <a:latin typeface="Calibri"/>
                <a:ea typeface="Calibri"/>
                <a:cs typeface="Calibri"/>
              </a:rPr>
              <a:t>Maptitude</a:t>
            </a:r>
            <a:r>
              <a:rPr lang="en-US" sz="4000">
                <a:latin typeface="Calibri"/>
                <a:ea typeface="Calibri"/>
                <a:cs typeface="Calibri"/>
              </a:rPr>
              <a:t> GIS</a:t>
            </a:r>
          </a:p>
        </p:txBody>
      </p:sp>
    </p:spTree>
    <p:extLst>
      <p:ext uri="{BB962C8B-B14F-4D97-AF65-F5344CB8AC3E}">
        <p14:creationId xmlns:p14="http://schemas.microsoft.com/office/powerpoint/2010/main" val="302178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5B7B-5ED3-2460-CEEA-D887421B9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A37D-07F1-DFA6-B2CD-1BB1D921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407" y="429905"/>
            <a:ext cx="7198113" cy="2148258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Poppins Bold"/>
                <a:cs typeface="Poppins Bold"/>
              </a:rPr>
              <a:t>Sales - $ per Square Foot for Sales (10 years)</a:t>
            </a:r>
            <a:endParaRPr lang="en-US" sz="4400"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C2F67-3B71-41A4-8F37-B388423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4" y="293765"/>
            <a:ext cx="8848725" cy="905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810E5-9B14-8285-5AE8-7D426093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614" y="3233157"/>
            <a:ext cx="61817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CF8C4-F48B-077B-F3E2-97C1E134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9C1-31BA-B13F-6A20-DC9F6725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latin typeface="Poppins Bold"/>
                <a:cs typeface="Poppins Bold"/>
              </a:rPr>
              <a:t>Sales - Properties within 10-mile Radius of Yates (34,459 sales during the period)</a:t>
            </a:r>
            <a:endParaRPr lang="en-US" sz="4800" dirty="0">
              <a:ea typeface="Calibri"/>
              <a:cs typeface="Calibri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9E040C-8626-087C-50A0-3506FB981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107" y="3033442"/>
            <a:ext cx="12577226" cy="6035040"/>
          </a:xfrm>
        </p:spPr>
      </p:pic>
    </p:spTree>
    <p:extLst>
      <p:ext uri="{BB962C8B-B14F-4D97-AF65-F5344CB8AC3E}">
        <p14:creationId xmlns:p14="http://schemas.microsoft.com/office/powerpoint/2010/main" val="231741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11CB-8DD4-1AE0-281E-C50D1FC8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9DCC-C47B-B021-C973-AF614E8C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>
                <a:latin typeface="Poppins Bold"/>
                <a:ea typeface="Calibri"/>
                <a:cs typeface="Poppins Bold"/>
              </a:rPr>
              <a:t>Year Built</a:t>
            </a:r>
            <a:endParaRPr lang="en-US" sz="6600" dirty="0">
              <a:ea typeface="Calibri"/>
              <a:cs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BE7C65-9551-1178-E000-64E18EFEB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096" y="2977686"/>
            <a:ext cx="14462272" cy="6035040"/>
          </a:xfrm>
        </p:spPr>
      </p:pic>
    </p:spTree>
    <p:extLst>
      <p:ext uri="{BB962C8B-B14F-4D97-AF65-F5344CB8AC3E}">
        <p14:creationId xmlns:p14="http://schemas.microsoft.com/office/powerpoint/2010/main" val="84202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FF0000"/>
      </a:accent1>
      <a:accent2>
        <a:srgbClr val="0070C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3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FF0000"/>
      </a:accent1>
      <a:accent2>
        <a:srgbClr val="0000F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Macintosh PowerPoint</Application>
  <PresentationFormat>Custom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 Light</vt:lpstr>
      <vt:lpstr>Poppins Bold</vt:lpstr>
      <vt:lpstr>Arial</vt:lpstr>
      <vt:lpstr>Calibri</vt:lpstr>
      <vt:lpstr>Poppins Ultra-Bold</vt:lpstr>
      <vt:lpstr>Wingdings</vt:lpstr>
      <vt:lpstr>Courier New</vt:lpstr>
      <vt:lpstr>Retrospect</vt:lpstr>
      <vt:lpstr>Retrospect</vt:lpstr>
      <vt:lpstr>Retrospect</vt:lpstr>
      <vt:lpstr>Impact of Coal-to-Natural Gas Conversion of Power Plants on Property Values​</vt:lpstr>
      <vt:lpstr>Introduction</vt:lpstr>
      <vt:lpstr>Plant Yates</vt:lpstr>
      <vt:lpstr>The Conversion to Natural Gas</vt:lpstr>
      <vt:lpstr>Literature</vt:lpstr>
      <vt:lpstr>Data</vt:lpstr>
      <vt:lpstr>Sales - $ per Square Foot for Sales (10 years)</vt:lpstr>
      <vt:lpstr>Sales - Properties within 10-mile Radius of Yates (34,459 sales during the period)</vt:lpstr>
      <vt:lpstr>Year Built</vt:lpstr>
      <vt:lpstr>Price Per Square Foot in 2020 dollars</vt:lpstr>
      <vt:lpstr>Average Sales Price in 2020 dollars</vt:lpstr>
      <vt:lpstr>Summary Statistics</vt:lpstr>
      <vt:lpstr>Methodology</vt:lpstr>
      <vt:lpstr>Results: Price per square foot- all </vt:lpstr>
      <vt:lpstr>Results: Price per square foot- within 10-mile parameter </vt:lpstr>
      <vt:lpstr>Results: House Price - all </vt:lpstr>
      <vt:lpstr>Results: House Price – within  10-mile parameter</vt:lpstr>
      <vt:lpstr>Next Steps...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 of Economics and Finance Annual Conference</dc:title>
  <dc:creator>Heather Bono</dc:creator>
  <cp:lastModifiedBy>Alexandre Ribeiro Scarcioffolo</cp:lastModifiedBy>
  <cp:revision>184</cp:revision>
  <dcterms:created xsi:type="dcterms:W3CDTF">2006-08-16T00:00:00Z</dcterms:created>
  <dcterms:modified xsi:type="dcterms:W3CDTF">2025-02-13T19:25:56Z</dcterms:modified>
  <dc:identifier>DAGdaAZaAoc</dc:identifier>
</cp:coreProperties>
</file>